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7" r:id="rId3"/>
    <p:sldId id="268" r:id="rId4"/>
    <p:sldId id="270" r:id="rId5"/>
    <p:sldId id="271" r:id="rId6"/>
    <p:sldId id="263" r:id="rId7"/>
    <p:sldId id="257" r:id="rId8"/>
    <p:sldId id="260" r:id="rId9"/>
    <p:sldId id="261" r:id="rId10"/>
    <p:sldId id="262" r:id="rId11"/>
    <p:sldId id="264" r:id="rId12"/>
    <p:sldId id="265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544B7-9855-456F-B994-254985366634}" type="datetimeFigureOut">
              <a:rPr lang="es-ES" smtClean="0"/>
              <a:t>20/07/2017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4D777-0CBB-4290-B80E-07435EA832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0159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4D777-0CBB-4290-B80E-07435EA832DC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019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4D777-0CBB-4290-B80E-07435EA832DC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9105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B42CE-C2DC-4C69-826A-253B53F521EC}" type="datetimeFigureOut">
              <a:rPr lang="es-ES" smtClean="0"/>
              <a:t>20/07/2017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3333-DD24-410A-A660-081522F6D9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1490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B42CE-C2DC-4C69-826A-253B53F521EC}" type="datetimeFigureOut">
              <a:rPr lang="es-ES" smtClean="0"/>
              <a:t>20/07/2017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3333-DD24-410A-A660-081522F6D9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0294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B42CE-C2DC-4C69-826A-253B53F521EC}" type="datetimeFigureOut">
              <a:rPr lang="es-ES" smtClean="0"/>
              <a:t>20/07/2017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3333-DD24-410A-A660-081522F6D9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8757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B42CE-C2DC-4C69-826A-253B53F521EC}" type="datetimeFigureOut">
              <a:rPr lang="es-ES" smtClean="0"/>
              <a:t>20/07/2017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3333-DD24-410A-A660-081522F6D9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8182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B42CE-C2DC-4C69-826A-253B53F521EC}" type="datetimeFigureOut">
              <a:rPr lang="es-ES" smtClean="0"/>
              <a:t>20/07/2017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3333-DD24-410A-A660-081522F6D9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0923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B42CE-C2DC-4C69-826A-253B53F521EC}" type="datetimeFigureOut">
              <a:rPr lang="es-ES" smtClean="0"/>
              <a:t>20/07/2017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3333-DD24-410A-A660-081522F6D9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0597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B42CE-C2DC-4C69-826A-253B53F521EC}" type="datetimeFigureOut">
              <a:rPr lang="es-ES" smtClean="0"/>
              <a:t>20/07/2017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3333-DD24-410A-A660-081522F6D9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1473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B42CE-C2DC-4C69-826A-253B53F521EC}" type="datetimeFigureOut">
              <a:rPr lang="es-ES" smtClean="0"/>
              <a:t>20/07/2017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3333-DD24-410A-A660-081522F6D9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6475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B42CE-C2DC-4C69-826A-253B53F521EC}" type="datetimeFigureOut">
              <a:rPr lang="es-ES" smtClean="0"/>
              <a:t>20/07/2017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3333-DD24-410A-A660-081522F6D9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2740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B42CE-C2DC-4C69-826A-253B53F521EC}" type="datetimeFigureOut">
              <a:rPr lang="es-ES" smtClean="0"/>
              <a:t>20/07/2017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3333-DD24-410A-A660-081522F6D9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5138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B42CE-C2DC-4C69-826A-253B53F521EC}" type="datetimeFigureOut">
              <a:rPr lang="es-ES" smtClean="0"/>
              <a:t>20/07/2017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3333-DD24-410A-A660-081522F6D9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5716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B42CE-C2DC-4C69-826A-253B53F521EC}" type="datetimeFigureOut">
              <a:rPr lang="es-ES" smtClean="0"/>
              <a:t>20/07/2017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93333-DD24-410A-A660-081522F6D9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8029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steleriayrestauracion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steleriayrestauracion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steleriayrestauracion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steleriayrestauracion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steleriayrestauracion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osteleriayrestauracion.or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steleriayrestauracion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boe.es/diario_boe/txt.php?id=BOE-A-2001-809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osteleriayrestauracion.org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hosteleriayrestauracion.org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steleriayrestauracion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steleriayrestauracion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steleriayrestauracion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2204864"/>
            <a:ext cx="7704856" cy="2982193"/>
          </a:xfrm>
        </p:spPr>
        <p:txBody>
          <a:bodyPr>
            <a:normAutofit/>
          </a:bodyPr>
          <a:lstStyle/>
          <a:p>
            <a:r>
              <a:rPr lang="es-ES" sz="2700" b="1" dirty="0" smtClean="0"/>
              <a:t/>
            </a:r>
            <a:br>
              <a:rPr lang="es-ES" sz="2700" b="1" dirty="0" smtClean="0"/>
            </a:br>
            <a:r>
              <a:rPr lang="es-ES" sz="2700" b="1" dirty="0" smtClean="0"/>
              <a:t>NORMA DE ELABORACIÓN DE COMIDAS PREPARADAS</a:t>
            </a:r>
            <a:r>
              <a:rPr lang="es-ES" sz="2700" dirty="0" smtClean="0"/>
              <a:t> y </a:t>
            </a:r>
            <a:r>
              <a:rPr lang="es-ES" sz="2700" b="1" dirty="0" smtClean="0"/>
              <a:t>AUTOCONTROL </a:t>
            </a:r>
            <a:r>
              <a:rPr lang="es-ES" sz="2700" dirty="0"/>
              <a:t>DE LA PRODUCCIÓN ALIMENTARIA BASADO EN LOS </a:t>
            </a:r>
            <a:r>
              <a:rPr lang="es-ES" sz="2700" b="1" dirty="0"/>
              <a:t>PRINCIPIOS DEL APPCC.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6001032"/>
            <a:ext cx="1080119" cy="602484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7092280" y="6569210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>
                <a:hlinkClick r:id="rId3"/>
              </a:rPr>
              <a:t>www.HosteleriayRestauracion.Org</a:t>
            </a:r>
            <a:endParaRPr lang="es-ES" sz="1000" i="1" dirty="0" smtClean="0"/>
          </a:p>
        </p:txBody>
      </p:sp>
    </p:spTree>
    <p:extLst>
      <p:ext uri="{BB962C8B-B14F-4D97-AF65-F5344CB8AC3E}">
        <p14:creationId xmlns:p14="http://schemas.microsoft.com/office/powerpoint/2010/main" val="1226179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78956" y="836712"/>
            <a:ext cx="7280441" cy="4578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effectLst/>
                <a:ea typeface="Calibri"/>
                <a:cs typeface="Times New Roman"/>
              </a:rPr>
              <a:t>8. Abastecimiento de agua:</a:t>
            </a:r>
            <a:r>
              <a:rPr lang="es-ES" dirty="0" smtClean="0">
                <a:effectLst/>
                <a:ea typeface="Calibri"/>
                <a:cs typeface="Times New Roman"/>
              </a:rPr>
              <a:t> responsables, actividades a realizar, medidas de control y registros.</a:t>
            </a:r>
          </a:p>
          <a:p>
            <a:pPr marL="449580">
              <a:lnSpc>
                <a:spcPct val="115000"/>
              </a:lnSpc>
              <a:spcAft>
                <a:spcPts val="1000"/>
              </a:spcAft>
            </a:pPr>
            <a:endParaRPr lang="es-ES" sz="1600" dirty="0">
              <a:ea typeface="Calibri"/>
              <a:cs typeface="Times New Roman"/>
            </a:endParaRPr>
          </a:p>
          <a:p>
            <a:pPr marL="449580"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effectLst/>
                <a:ea typeface="Calibri"/>
                <a:cs typeface="Times New Roman"/>
              </a:rPr>
              <a:t>9. Buenas prácticas de elaboración y manipulación:</a:t>
            </a:r>
            <a:r>
              <a:rPr lang="es-ES" dirty="0" smtClean="0">
                <a:effectLst/>
                <a:ea typeface="Calibri"/>
                <a:cs typeface="Times New Roman"/>
              </a:rPr>
              <a:t> responsables, actividades a realizar (requisitos de materias primas y productos finales, condiciones de los procesos), medidas de control y registros.</a:t>
            </a:r>
          </a:p>
          <a:p>
            <a:pPr marL="449580">
              <a:lnSpc>
                <a:spcPct val="115000"/>
              </a:lnSpc>
              <a:spcAft>
                <a:spcPts val="1000"/>
              </a:spcAft>
            </a:pPr>
            <a:endParaRPr lang="es-ES" sz="1600" dirty="0">
              <a:ea typeface="Calibri"/>
              <a:cs typeface="Times New Roman"/>
            </a:endParaRPr>
          </a:p>
          <a:p>
            <a:pPr marL="449580"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effectLst/>
                <a:ea typeface="Calibri"/>
                <a:cs typeface="Times New Roman"/>
              </a:rPr>
              <a:t>10. Trazabilidad</a:t>
            </a:r>
            <a:r>
              <a:rPr lang="es-ES" dirty="0" smtClean="0">
                <a:effectLst/>
                <a:ea typeface="Calibri"/>
                <a:cs typeface="Times New Roman"/>
              </a:rPr>
              <a:t>: responsables, actividades a realizar, medidas de control y registros.</a:t>
            </a:r>
          </a:p>
          <a:p>
            <a:pPr marL="449580">
              <a:lnSpc>
                <a:spcPct val="115000"/>
              </a:lnSpc>
              <a:spcAft>
                <a:spcPts val="1000"/>
              </a:spcAft>
            </a:pPr>
            <a:endParaRPr lang="es-ES" sz="1600" dirty="0">
              <a:ea typeface="Calibri"/>
              <a:cs typeface="Times New Roman"/>
            </a:endParaRPr>
          </a:p>
          <a:p>
            <a:pPr marL="449580"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effectLst/>
                <a:ea typeface="Calibri"/>
                <a:cs typeface="Times New Roman"/>
              </a:rPr>
              <a:t>11. Proveedores: </a:t>
            </a:r>
            <a:r>
              <a:rPr lang="es-ES" dirty="0" smtClean="0">
                <a:effectLst/>
                <a:ea typeface="Calibri"/>
                <a:cs typeface="Times New Roman"/>
              </a:rPr>
              <a:t>responsables, actividades a realizar, medidas de control y registros.</a:t>
            </a:r>
            <a:endParaRPr lang="es-ES" sz="1600" dirty="0">
              <a:ea typeface="Calibri"/>
              <a:cs typeface="Times New Roman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6001032"/>
            <a:ext cx="1080119" cy="602484"/>
          </a:xfrm>
          <a:prstGeom prst="rect">
            <a:avLst/>
          </a:prstGeom>
        </p:spPr>
      </p:pic>
      <p:sp>
        <p:nvSpPr>
          <p:cNvPr id="9" name="8 Rectángulo"/>
          <p:cNvSpPr/>
          <p:nvPr/>
        </p:nvSpPr>
        <p:spPr>
          <a:xfrm>
            <a:off x="473983" y="5772519"/>
            <a:ext cx="6828928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600" b="1" i="1" dirty="0" smtClean="0"/>
              <a:t>A determinados Cáterin, con poco volumen de negocio, es posible que Sanidad les permita trabajar con una Guía de Prácticas Correctas en Higiene, y sólo con ésta le asigne un número de RSI, evitándoles hacer el sistema APPCC  </a:t>
            </a:r>
            <a:endParaRPr lang="es-ES" sz="1600" i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7092280" y="6569210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>
                <a:hlinkClick r:id="rId3"/>
              </a:rPr>
              <a:t>www.HosteleriayRestauracion.Org</a:t>
            </a:r>
            <a:endParaRPr lang="es-ES" sz="1000" i="1" dirty="0" smtClean="0"/>
          </a:p>
        </p:txBody>
      </p:sp>
    </p:spTree>
    <p:extLst>
      <p:ext uri="{BB962C8B-B14F-4D97-AF65-F5344CB8AC3E}">
        <p14:creationId xmlns:p14="http://schemas.microsoft.com/office/powerpoint/2010/main" val="428036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24740" y="260648"/>
            <a:ext cx="7560840" cy="550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800" b="1" u="sng" dirty="0" smtClean="0">
                <a:effectLst/>
                <a:ea typeface="Calibri"/>
                <a:cs typeface="Times New Roman"/>
              </a:rPr>
              <a:t>II. Sistema APPCC.</a:t>
            </a:r>
            <a:r>
              <a:rPr lang="es-ES" sz="2800" u="sng" dirty="0">
                <a:ea typeface="Calibri"/>
                <a:cs typeface="Times New Roman"/>
              </a:rPr>
              <a:t> </a:t>
            </a:r>
            <a:r>
              <a:rPr lang="es-ES" b="1" u="sng" dirty="0" smtClean="0">
                <a:ea typeface="Calibri"/>
                <a:cs typeface="Times New Roman"/>
              </a:rPr>
              <a:t>P</a:t>
            </a:r>
            <a:r>
              <a:rPr lang="es-ES" b="1" u="sng" dirty="0" smtClean="0">
                <a:effectLst/>
                <a:ea typeface="Calibri"/>
                <a:cs typeface="Times New Roman"/>
              </a:rPr>
              <a:t>rincipios</a:t>
            </a:r>
            <a:r>
              <a:rPr lang="es-ES" u="sng" dirty="0" smtClean="0">
                <a:effectLst/>
                <a:ea typeface="Calibri"/>
                <a:cs typeface="Times New Roman"/>
              </a:rPr>
              <a:t> que comprende el sistema APPCC:</a:t>
            </a:r>
            <a:endParaRPr lang="es-ES" sz="1600" u="sng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effectLst/>
                <a:ea typeface="Calibri"/>
                <a:cs typeface="Times New Roman"/>
              </a:rPr>
              <a:t>13. Identificación de peligros y medidas de control: </a:t>
            </a:r>
            <a:r>
              <a:rPr lang="es-ES" dirty="0" smtClean="0">
                <a:effectLst/>
                <a:ea typeface="Calibri"/>
                <a:cs typeface="Times New Roman"/>
              </a:rPr>
              <a:t>identificación de los peligros importantes en los alimentos y las medidas preventivas sobre ellos, así como una documentación de apoyo (ej.: diagramas de flujo).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ES" sz="16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effectLst/>
                <a:ea typeface="Calibri"/>
                <a:cs typeface="Times New Roman"/>
              </a:rPr>
              <a:t>14. Puntos de Control Crítico (PCC): identificación de los puntos (PCC) </a:t>
            </a:r>
            <a:r>
              <a:rPr lang="es-ES" dirty="0" smtClean="0">
                <a:effectLst/>
                <a:ea typeface="Calibri"/>
                <a:cs typeface="Times New Roman"/>
              </a:rPr>
              <a:t>en los que un control es imprescindible para eliminar, prevenir o reducir a un nivel aceptable un peligro para la seguridad de los alimentos.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ES" sz="16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effectLst/>
                <a:ea typeface="Calibri"/>
                <a:cs typeface="Times New Roman"/>
              </a:rPr>
              <a:t>15. Límites críticos: </a:t>
            </a:r>
            <a:r>
              <a:rPr lang="es-ES" dirty="0" smtClean="0">
                <a:effectLst/>
                <a:ea typeface="Calibri"/>
                <a:cs typeface="Times New Roman"/>
              </a:rPr>
              <a:t>identificación de los límites críticos en cada PCC y su justificación.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ES" sz="16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effectLst/>
                <a:ea typeface="Calibri"/>
                <a:cs typeface="Times New Roman"/>
              </a:rPr>
              <a:t>16. Medidas de vigilancia: </a:t>
            </a:r>
            <a:r>
              <a:rPr lang="es-ES" dirty="0" smtClean="0">
                <a:effectLst/>
                <a:ea typeface="Calibri"/>
                <a:cs typeface="Times New Roman"/>
              </a:rPr>
              <a:t>identificación de las medidas de vigilancia de cada PCC y sus instrucciones de aplicación (responsables, frecuencias, método).</a:t>
            </a:r>
            <a:endParaRPr lang="es-ES" sz="1600" dirty="0">
              <a:ea typeface="Calibri"/>
              <a:cs typeface="Times New Roman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6001032"/>
            <a:ext cx="1080119" cy="602484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639880" y="5791332"/>
            <a:ext cx="6694784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600" b="1" i="1" dirty="0" smtClean="0"/>
              <a:t>El Sistema APPCC vigila los Puntos Críticos, que son en los que existe más riesgo de contaminación bacteriana. </a:t>
            </a:r>
            <a:r>
              <a:rPr lang="es-ES" sz="1600" b="1" i="1" dirty="0"/>
              <a:t>P</a:t>
            </a:r>
            <a:r>
              <a:rPr lang="es-ES" sz="1600" b="1" i="1" dirty="0" smtClean="0"/>
              <a:t>ara medirlos se exigen análisis de un laboratorio acreditado, que luego Sanidad revisa y contrasta anualmente.</a:t>
            </a:r>
            <a:endParaRPr lang="es-ES" sz="1600" i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7092280" y="6569210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>
                <a:hlinkClick r:id="rId3"/>
              </a:rPr>
              <a:t>www.HosteleriayRestauracion.Org</a:t>
            </a:r>
            <a:endParaRPr lang="es-ES" sz="1000" i="1" dirty="0" smtClean="0"/>
          </a:p>
        </p:txBody>
      </p:sp>
    </p:spTree>
    <p:extLst>
      <p:ext uri="{BB962C8B-B14F-4D97-AF65-F5344CB8AC3E}">
        <p14:creationId xmlns:p14="http://schemas.microsoft.com/office/powerpoint/2010/main" val="273423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22575" y="751136"/>
            <a:ext cx="7560840" cy="4932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solidFill>
                  <a:prstClr val="black"/>
                </a:solidFill>
                <a:ea typeface="Calibri"/>
                <a:cs typeface="Times New Roman"/>
              </a:rPr>
              <a:t>17. Acciones correctoras: </a:t>
            </a:r>
            <a:r>
              <a:rPr lang="es-ES" dirty="0">
                <a:solidFill>
                  <a:prstClr val="black"/>
                </a:solidFill>
                <a:ea typeface="Calibri"/>
                <a:cs typeface="Times New Roman"/>
              </a:rPr>
              <a:t>identificación de las acciones correctoras a adoptar cuanto </a:t>
            </a:r>
            <a:r>
              <a:rPr lang="es-ES" dirty="0" smtClean="0">
                <a:solidFill>
                  <a:prstClr val="black"/>
                </a:solidFill>
                <a:ea typeface="Calibri"/>
                <a:cs typeface="Times New Roman"/>
              </a:rPr>
              <a:t>los</a:t>
            </a:r>
            <a:r>
              <a:rPr lang="es-ES" sz="16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s-ES" dirty="0" smtClean="0">
                <a:solidFill>
                  <a:prstClr val="black"/>
                </a:solidFill>
                <a:ea typeface="Calibri"/>
                <a:cs typeface="Times New Roman"/>
              </a:rPr>
              <a:t>PCC </a:t>
            </a:r>
            <a:r>
              <a:rPr lang="es-ES" dirty="0">
                <a:solidFill>
                  <a:prstClr val="black"/>
                </a:solidFill>
                <a:ea typeface="Calibri"/>
                <a:cs typeface="Times New Roman"/>
              </a:rPr>
              <a:t>están fuera de control. </a:t>
            </a:r>
            <a:endParaRPr lang="es-ES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s-ES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solidFill>
                  <a:prstClr val="black"/>
                </a:solidFill>
                <a:ea typeface="Calibri"/>
                <a:cs typeface="Times New Roman"/>
              </a:rPr>
              <a:t>18</a:t>
            </a:r>
            <a:r>
              <a:rPr lang="es-ES" b="1" dirty="0">
                <a:solidFill>
                  <a:prstClr val="black"/>
                </a:solidFill>
                <a:ea typeface="Calibri"/>
                <a:cs typeface="Times New Roman"/>
              </a:rPr>
              <a:t>. Verificaciones: </a:t>
            </a:r>
            <a:r>
              <a:rPr lang="es-ES" dirty="0">
                <a:solidFill>
                  <a:prstClr val="black"/>
                </a:solidFill>
                <a:ea typeface="Calibri"/>
                <a:cs typeface="Times New Roman"/>
              </a:rPr>
              <a:t>actividades a realizar además de la vigilancia para comprobar que el sistema APPCC se aplica y es efectivo. Ej.: análisis de laboratorio, auditorías</a:t>
            </a:r>
            <a:r>
              <a:rPr lang="es-ES" dirty="0" smtClean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s-ES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solidFill>
                  <a:prstClr val="black"/>
                </a:solidFill>
                <a:ea typeface="Calibri"/>
                <a:cs typeface="Times New Roman"/>
              </a:rPr>
              <a:t>19. Documentación y registros: </a:t>
            </a:r>
            <a:r>
              <a:rPr lang="es-ES" dirty="0">
                <a:solidFill>
                  <a:prstClr val="black"/>
                </a:solidFill>
                <a:ea typeface="Calibri"/>
                <a:cs typeface="Times New Roman"/>
              </a:rPr>
              <a:t>documentos y registros que justifican el sistema, permiten su aplicación adecuada y verificable</a:t>
            </a:r>
            <a:r>
              <a:rPr lang="es-ES" dirty="0" smtClean="0">
                <a:solidFill>
                  <a:prstClr val="black"/>
                </a:solidFill>
                <a:ea typeface="Calibri"/>
                <a:cs typeface="Times New Roman"/>
              </a:rPr>
              <a:t>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s-ES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s-ES" dirty="0" smtClean="0">
                <a:solidFill>
                  <a:prstClr val="black"/>
                </a:solidFill>
                <a:ea typeface="Calibri"/>
                <a:cs typeface="Times New Roman"/>
              </a:rPr>
              <a:t>Fuente e información </a:t>
            </a:r>
            <a:r>
              <a:rPr lang="es-ES" dirty="0">
                <a:solidFill>
                  <a:prstClr val="black"/>
                </a:solidFill>
                <a:ea typeface="Calibri"/>
                <a:cs typeface="Times New Roman"/>
              </a:rPr>
              <a:t>más detallada puede ser encontrada en Internet (www.madrid.org , en el documento denominado </a:t>
            </a:r>
            <a:r>
              <a:rPr lang="es-ES" b="1" dirty="0">
                <a:solidFill>
                  <a:prstClr val="black"/>
                </a:solidFill>
                <a:ea typeface="Calibri"/>
                <a:cs typeface="Times New Roman"/>
              </a:rPr>
              <a:t>Requisitos para la aplicación de un sistema de autocontrol basado en los principios del APPCC</a:t>
            </a:r>
            <a:r>
              <a:rPr lang="es-ES" dirty="0">
                <a:solidFill>
                  <a:prstClr val="black"/>
                </a:solidFill>
                <a:ea typeface="Calibri"/>
                <a:cs typeface="Times New Roman"/>
              </a:rPr>
              <a:t>).</a:t>
            </a:r>
            <a:endParaRPr lang="es-ES" sz="16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6001032"/>
            <a:ext cx="1080119" cy="602484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669117" y="5772519"/>
            <a:ext cx="6694784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600" b="1" i="1" dirty="0" smtClean="0"/>
              <a:t>El Sistema APPCC vigila los Puntos Críticos, que son en los que existe más riesgo de contaminación bacteriana. </a:t>
            </a:r>
            <a:r>
              <a:rPr lang="es-ES" sz="1600" b="1" i="1" dirty="0"/>
              <a:t>P</a:t>
            </a:r>
            <a:r>
              <a:rPr lang="es-ES" sz="1600" b="1" i="1" dirty="0" smtClean="0"/>
              <a:t>ara medirlos se exigen análisis de un laboratorio acreditado, que luego Sanidad revisa y contrasta anualmente.</a:t>
            </a:r>
            <a:endParaRPr lang="es-ES" sz="1600" i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7092280" y="6569210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>
                <a:hlinkClick r:id="rId3"/>
              </a:rPr>
              <a:t>www.HosteleriayRestauracion.Org</a:t>
            </a:r>
            <a:endParaRPr lang="es-ES" sz="1000" i="1" dirty="0" smtClean="0"/>
          </a:p>
        </p:txBody>
      </p:sp>
    </p:spTree>
    <p:extLst>
      <p:ext uri="{BB962C8B-B14F-4D97-AF65-F5344CB8AC3E}">
        <p14:creationId xmlns:p14="http://schemas.microsoft.com/office/powerpoint/2010/main" val="338721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1800" b="1" dirty="0"/>
              <a:t>REAL DECRETO 3484/2000, de 29 de diciembre, por el que se establecen las normas de higiene para la elaboración, distribución y comercio de comidas preparadas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49047" y="1386442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ES" b="1" dirty="0" smtClean="0"/>
              <a:t>Artículo 3. Condiciones de los establecimientos. </a:t>
            </a:r>
          </a:p>
          <a:p>
            <a:pPr marL="0" indent="0">
              <a:buNone/>
            </a:pPr>
            <a:endParaRPr lang="es-ES" dirty="0"/>
          </a:p>
          <a:p>
            <a:pPr marL="514350" indent="-514350">
              <a:buAutoNum type="arabicPeriod"/>
            </a:pPr>
            <a:r>
              <a:rPr lang="es-ES" dirty="0" smtClean="0"/>
              <a:t>Dispondrán de la documentación necesaria para poder </a:t>
            </a:r>
            <a:r>
              <a:rPr lang="es-ES" b="1" u="sng" dirty="0" smtClean="0"/>
              <a:t>acreditar al proveedor inmediato</a:t>
            </a:r>
            <a:r>
              <a:rPr lang="es-ES" u="sng" dirty="0" smtClean="0"/>
              <a:t> de las materias primas utilizadas </a:t>
            </a:r>
            <a:r>
              <a:rPr lang="es-ES" dirty="0" smtClean="0"/>
              <a:t>y de los productos que almacenan, suministran, venden o sirven. </a:t>
            </a:r>
          </a:p>
          <a:p>
            <a:pPr marL="514350" indent="-514350">
              <a:buAutoNum type="arabicPeriod"/>
            </a:pPr>
            <a:r>
              <a:rPr lang="es-ES" dirty="0" smtClean="0"/>
              <a:t>Los aparatos y útiles de trabajo destinados a entrar en contacto con las materias primas, productos intermedios y productos finales, estarán fabricados con </a:t>
            </a:r>
            <a:r>
              <a:rPr lang="es-ES" u="sng" dirty="0" smtClean="0"/>
              <a:t>materiales resistentes a la corrosión y </a:t>
            </a:r>
            <a:r>
              <a:rPr lang="es-ES" b="1" u="sng" dirty="0" smtClean="0"/>
              <a:t>fáciles de limpiar y desinfectar</a:t>
            </a:r>
            <a:r>
              <a:rPr lang="es-ES" u="sng" dirty="0" smtClean="0"/>
              <a:t>. </a:t>
            </a:r>
          </a:p>
          <a:p>
            <a:pPr marL="514350" indent="-514350">
              <a:buAutoNum type="arabicPeriod"/>
            </a:pPr>
            <a:r>
              <a:rPr lang="es-ES" dirty="0" smtClean="0"/>
              <a:t>Dispondrán de los equipos e instalaciones de conservación a </a:t>
            </a:r>
            <a:r>
              <a:rPr lang="es-ES" b="1" u="sng" dirty="0" smtClean="0"/>
              <a:t>temperatura regulada con la capacidad suficiente </a:t>
            </a:r>
            <a:r>
              <a:rPr lang="es-ES" u="sng" dirty="0" smtClean="0"/>
              <a:t>para las materias primas, productos intermedios y productos finales </a:t>
            </a:r>
            <a:r>
              <a:rPr lang="es-ES" dirty="0" smtClean="0"/>
              <a:t>que elaboren, manipulen, envasen, almacenen, suministren y vendan, que así lo requieran. 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397496" y="5738213"/>
            <a:ext cx="6694784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600" b="1" i="1" dirty="0" smtClean="0"/>
              <a:t>Cada Ayuntamiento tiene su propia normativa </a:t>
            </a:r>
            <a:r>
              <a:rPr lang="es-ES" sz="1600" i="1" dirty="0" smtClean="0"/>
              <a:t>(ordenanza) de seguridad para los establecimientos de Hostelería, ya sean de Servicios o Industriales (Cáterin). </a:t>
            </a:r>
          </a:p>
          <a:p>
            <a:r>
              <a:rPr lang="es-ES" sz="1600" i="1" dirty="0" smtClean="0"/>
              <a:t>Es necesario consultarla para sumar los requisitos a los de esta normativa.</a:t>
            </a:r>
            <a:endParaRPr lang="es-ES" sz="1600" i="1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6001032"/>
            <a:ext cx="1080119" cy="602484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7092280" y="6569210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>
                <a:hlinkClick r:id="rId3"/>
              </a:rPr>
              <a:t>www.HosteleriayRestauracion.Org</a:t>
            </a:r>
            <a:endParaRPr lang="es-ES" sz="1000" i="1" dirty="0" smtClean="0"/>
          </a:p>
        </p:txBody>
      </p:sp>
    </p:spTree>
    <p:extLst>
      <p:ext uri="{BB962C8B-B14F-4D97-AF65-F5344CB8AC3E}">
        <p14:creationId xmlns:p14="http://schemas.microsoft.com/office/powerpoint/2010/main" val="2569522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2228" y="126876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1800" dirty="0" smtClean="0"/>
              <a:t>4. Las zonas de elaboración, manipulación y envasado de comidas preparadas dispondrán, cuando sea necesario, de </a:t>
            </a:r>
            <a:r>
              <a:rPr lang="es-ES" sz="1800" b="1" u="sng" dirty="0" smtClean="0"/>
              <a:t>lavamanos de accionamiento no manual.</a:t>
            </a:r>
          </a:p>
          <a:p>
            <a:pPr marL="0" indent="0">
              <a:buNone/>
            </a:pPr>
            <a:endParaRPr lang="es-ES" sz="1800" dirty="0" smtClean="0"/>
          </a:p>
          <a:p>
            <a:pPr marL="0" indent="0">
              <a:buNone/>
            </a:pPr>
            <a:r>
              <a:rPr lang="es-ES" sz="1800" dirty="0" smtClean="0"/>
              <a:t>5. Para la limpieza de las instalaciones, equipos y recipientes que estén en contacto con los productos alimenticios, así como de los locales en los que se ubiquen dichos productos alimenticios, </a:t>
            </a:r>
            <a:r>
              <a:rPr lang="es-ES" sz="1800" u="sng" dirty="0" smtClean="0"/>
              <a:t>el responsable del establecimiento contratará o elaborará y aplicará un </a:t>
            </a:r>
            <a:r>
              <a:rPr lang="es-ES" sz="1800" b="1" u="sng" dirty="0" smtClean="0"/>
              <a:t>programa de limpieza y desinfección </a:t>
            </a:r>
            <a:r>
              <a:rPr lang="es-ES" sz="1800" dirty="0" smtClean="0"/>
              <a:t>basado en el análisis de peligros. </a:t>
            </a:r>
          </a:p>
          <a:p>
            <a:pPr marL="0" indent="0">
              <a:buNone/>
            </a:pPr>
            <a:endParaRPr lang="es-ES" sz="1800" dirty="0"/>
          </a:p>
          <a:p>
            <a:pPr marL="0" indent="0">
              <a:buNone/>
            </a:pPr>
            <a:r>
              <a:rPr lang="es-ES" sz="1800" dirty="0" smtClean="0"/>
              <a:t>Para la </a:t>
            </a:r>
            <a:r>
              <a:rPr lang="es-ES" sz="1800" u="sng" dirty="0" smtClean="0"/>
              <a:t>lucha contra plagas, </a:t>
            </a:r>
            <a:r>
              <a:rPr lang="es-ES" sz="1800" dirty="0" smtClean="0"/>
              <a:t>el responsable del establecimiento contratará o elaborará y aplicará un programa de desinsectación y desratización. </a:t>
            </a:r>
          </a:p>
          <a:p>
            <a:pPr marL="0" indent="0">
              <a:buNone/>
            </a:pPr>
            <a:endParaRPr lang="es-ES" sz="1800" dirty="0"/>
          </a:p>
          <a:p>
            <a:pPr marL="0" indent="0">
              <a:buNone/>
            </a:pPr>
            <a:r>
              <a:rPr lang="es-ES" sz="1800" dirty="0" smtClean="0"/>
              <a:t>6. Los contenedores para la distribución de comidas preparadas, así como las vajillas y cubiertos que no sean de un solo uso, </a:t>
            </a:r>
            <a:r>
              <a:rPr lang="es-ES" sz="1800" u="sng" dirty="0" smtClean="0"/>
              <a:t>serán higienizados con métodos mecánicos, </a:t>
            </a:r>
            <a:r>
              <a:rPr lang="es-ES" sz="1800" dirty="0" smtClean="0"/>
              <a:t>provistos de un sistema que asegure su correcta limpieza y desinfección.</a:t>
            </a:r>
            <a:endParaRPr lang="es-ES" sz="1800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1800" b="1" dirty="0"/>
              <a:t>REAL DECRETO 3484/2000, de 29 de diciembre, por el que se establecen las normas de higiene para la elaboración, distribución y comercio de comidas preparadas</a:t>
            </a: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6001032"/>
            <a:ext cx="1080119" cy="602484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82866" y="5738213"/>
            <a:ext cx="6694784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600" b="1" i="1" dirty="0" smtClean="0"/>
              <a:t>Cada Ayuntamiento tiene su propia normativa </a:t>
            </a:r>
            <a:r>
              <a:rPr lang="es-ES" sz="1600" i="1" dirty="0" smtClean="0"/>
              <a:t>(ordenanza) de seguridad para los establecimientos de Hostelería, ya sean de Servicios o Industriales (Cáterin). </a:t>
            </a:r>
          </a:p>
          <a:p>
            <a:r>
              <a:rPr lang="es-ES" sz="1600" i="1" dirty="0" smtClean="0"/>
              <a:t>Es necesario consultarla para sumar los requisitos a los de esta normativa.</a:t>
            </a:r>
            <a:endParaRPr lang="es-ES" sz="1600" i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7092280" y="6569210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>
                <a:hlinkClick r:id="rId4"/>
              </a:rPr>
              <a:t>www.HosteleriayRestauracion.Org</a:t>
            </a:r>
            <a:endParaRPr lang="es-ES" sz="1000" i="1" dirty="0" smtClean="0"/>
          </a:p>
        </p:txBody>
      </p:sp>
    </p:spTree>
    <p:extLst>
      <p:ext uri="{BB962C8B-B14F-4D97-AF65-F5344CB8AC3E}">
        <p14:creationId xmlns:p14="http://schemas.microsoft.com/office/powerpoint/2010/main" val="1179283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1800" b="1" dirty="0"/>
              <a:t>REAL DECRETO 3484/2000, de 29 de diciembre, por el que se establecen las normas de higiene para la elaboración, distribución y comercio de comidas preparadas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12535" y="1391525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ES" b="1" dirty="0"/>
              <a:t>Artículo 7. Condiciones del almacenamiento, conservación, transporte y venta. </a:t>
            </a:r>
            <a:endParaRPr lang="es-ES" b="1" dirty="0" smtClean="0"/>
          </a:p>
          <a:p>
            <a:pPr marL="0" indent="0">
              <a:buNone/>
            </a:pPr>
            <a:endParaRPr lang="es-ES" sz="2900" dirty="0" smtClean="0"/>
          </a:p>
          <a:p>
            <a:pPr marL="0" indent="0">
              <a:buNone/>
            </a:pPr>
            <a:r>
              <a:rPr lang="es-ES" sz="2900" dirty="0" smtClean="0"/>
              <a:t>Sin </a:t>
            </a:r>
            <a:r>
              <a:rPr lang="es-ES" sz="2900" dirty="0"/>
              <a:t>perjuicio de las normas establecidas en el Real Decreto 2207/1995, en el Real Decreto 1109/1991 y en el Real Decreto 1254/1991, de 2 de agosto, l</a:t>
            </a:r>
            <a:r>
              <a:rPr lang="es-ES" sz="2900" dirty="0" smtClean="0"/>
              <a:t>as </a:t>
            </a:r>
            <a:r>
              <a:rPr lang="es-ES" sz="2900" b="1" u="sng" dirty="0"/>
              <a:t>temperaturas de almacenamiento, conservación, transporte, venta </a:t>
            </a:r>
            <a:r>
              <a:rPr lang="es-ES" sz="2900" dirty="0"/>
              <a:t>y, en su caso, servicio de las comidas preparadas conservadas a temperatura regulada, serán las siguientes: </a:t>
            </a:r>
            <a:endParaRPr lang="es-ES" sz="2900" dirty="0" smtClean="0"/>
          </a:p>
          <a:p>
            <a:pPr marL="0" indent="0">
              <a:buNone/>
            </a:pPr>
            <a:endParaRPr lang="es-ES" sz="2900" dirty="0" smtClean="0"/>
          </a:p>
          <a:p>
            <a:pPr marL="914400" lvl="1" indent="-514350">
              <a:buAutoNum type="alphaLcPeriod"/>
            </a:pPr>
            <a:r>
              <a:rPr lang="es-ES" sz="2900" dirty="0" smtClean="0"/>
              <a:t>Comidas </a:t>
            </a:r>
            <a:r>
              <a:rPr lang="es-ES" sz="2900" dirty="0"/>
              <a:t>congeladas &lt;= -18 °C. </a:t>
            </a:r>
            <a:endParaRPr lang="es-ES" sz="2900" dirty="0" smtClean="0"/>
          </a:p>
          <a:p>
            <a:pPr marL="914400" lvl="1" indent="-514350">
              <a:buAutoNum type="alphaLcPeriod"/>
            </a:pPr>
            <a:r>
              <a:rPr lang="es-ES" sz="2900" dirty="0" smtClean="0"/>
              <a:t>Comidas </a:t>
            </a:r>
            <a:r>
              <a:rPr lang="es-ES" sz="2900" dirty="0"/>
              <a:t>refrigeradas con un período de duración inferior a 24 horas &lt;= 8 ° </a:t>
            </a:r>
            <a:endParaRPr lang="es-ES" sz="2900" dirty="0" smtClean="0"/>
          </a:p>
          <a:p>
            <a:pPr marL="914400" lvl="1" indent="-514350">
              <a:buAutoNum type="alphaLcPeriod"/>
            </a:pPr>
            <a:r>
              <a:rPr lang="es-ES" sz="2900" dirty="0" smtClean="0"/>
              <a:t>Comidas </a:t>
            </a:r>
            <a:r>
              <a:rPr lang="es-ES" sz="2900" dirty="0"/>
              <a:t>refrigeradas con un periodo de duración superior a 24 horas &lt;= 4 </a:t>
            </a:r>
            <a:endParaRPr lang="es-ES" sz="2900" dirty="0" smtClean="0"/>
          </a:p>
          <a:p>
            <a:pPr marL="914400" lvl="1" indent="-514350">
              <a:buAutoNum type="alphaLcPeriod"/>
            </a:pPr>
            <a:r>
              <a:rPr lang="es-ES" sz="2900" dirty="0" smtClean="0"/>
              <a:t>Comidas </a:t>
            </a:r>
            <a:r>
              <a:rPr lang="es-ES" sz="2900" dirty="0"/>
              <a:t>calientes &gt;= 65 °C</a:t>
            </a: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6001032"/>
            <a:ext cx="1080119" cy="602484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469504" y="6018741"/>
            <a:ext cx="6694784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600" b="1" i="1" dirty="0" smtClean="0"/>
              <a:t>Esta es la temperatura que debemos tener en cuenta para las entregas de los Servicios de “</a:t>
            </a:r>
            <a:r>
              <a:rPr lang="es-ES" sz="1600" b="1" i="1" dirty="0" err="1" smtClean="0"/>
              <a:t>Take</a:t>
            </a:r>
            <a:r>
              <a:rPr lang="es-ES" sz="1600" b="1" i="1" dirty="0" smtClean="0"/>
              <a:t> </a:t>
            </a:r>
            <a:r>
              <a:rPr lang="es-ES" sz="1600" b="1" i="1" dirty="0" err="1" smtClean="0"/>
              <a:t>Away</a:t>
            </a:r>
            <a:r>
              <a:rPr lang="es-ES" sz="1600" b="1" i="1" dirty="0" smtClean="0"/>
              <a:t>”, y por supuesto, para los de Cáterin</a:t>
            </a:r>
            <a:r>
              <a:rPr lang="es-ES" sz="1600" i="1" dirty="0" smtClean="0"/>
              <a:t>.</a:t>
            </a:r>
            <a:endParaRPr lang="es-ES" sz="1600" i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7092280" y="6569210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>
                <a:hlinkClick r:id="rId3"/>
              </a:rPr>
              <a:t>www.HosteleriayRestauracion.Org</a:t>
            </a:r>
            <a:endParaRPr lang="es-ES" sz="1000" i="1" dirty="0" smtClean="0"/>
          </a:p>
        </p:txBody>
      </p:sp>
    </p:spTree>
    <p:extLst>
      <p:ext uri="{BB962C8B-B14F-4D97-AF65-F5344CB8AC3E}">
        <p14:creationId xmlns:p14="http://schemas.microsoft.com/office/powerpoint/2010/main" val="88667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9504" y="119675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1700" b="1" dirty="0">
                <a:latin typeface="+mj-lt"/>
              </a:rPr>
              <a:t>Artículo 9. Etiquetado.</a:t>
            </a:r>
          </a:p>
          <a:p>
            <a:pPr marL="0" indent="0">
              <a:buNone/>
            </a:pPr>
            <a:r>
              <a:rPr lang="es-ES" sz="1700" dirty="0"/>
              <a:t>El etiquetado de las comidas preparadas se </a:t>
            </a:r>
            <a:r>
              <a:rPr lang="es-ES" sz="1700" b="1" dirty="0">
                <a:hlinkClick r:id="rId2"/>
              </a:rPr>
              <a:t>ajustará a lo regulado en el Real Decreto 1334/1999</a:t>
            </a:r>
            <a:r>
              <a:rPr lang="es-ES" sz="1700" dirty="0"/>
              <a:t>, de </a:t>
            </a:r>
            <a:r>
              <a:rPr lang="es-ES" sz="1700" dirty="0" smtClean="0"/>
              <a:t>31 de </a:t>
            </a:r>
            <a:r>
              <a:rPr lang="es-ES" sz="1700" dirty="0"/>
              <a:t>julio, por el que se aprueba la norma general de etiquetado, presentación y publicidad de los </a:t>
            </a:r>
            <a:r>
              <a:rPr lang="es-ES" sz="1700" dirty="0" smtClean="0"/>
              <a:t>productos alimenticios.</a:t>
            </a:r>
          </a:p>
          <a:p>
            <a:pPr marL="0" indent="0">
              <a:buNone/>
            </a:pPr>
            <a:endParaRPr lang="es-ES" sz="1700" dirty="0">
              <a:latin typeface="+mj-lt"/>
            </a:endParaRPr>
          </a:p>
          <a:p>
            <a:pPr marL="0" indent="0">
              <a:buNone/>
            </a:pPr>
            <a:r>
              <a:rPr lang="es-ES" sz="1700" b="1" dirty="0">
                <a:latin typeface="+mj-lt"/>
              </a:rPr>
              <a:t>Artículo 10. Controles.</a:t>
            </a:r>
          </a:p>
          <a:p>
            <a:pPr marL="0" indent="0">
              <a:buNone/>
            </a:pPr>
            <a:r>
              <a:rPr lang="es-ES" sz="1700" dirty="0"/>
              <a:t>1. Los responsables de las empresas desarrollaren </a:t>
            </a:r>
            <a:r>
              <a:rPr lang="es-ES" sz="1700" u="sng" dirty="0"/>
              <a:t>y aplicarán </a:t>
            </a:r>
            <a:r>
              <a:rPr lang="es-ES" sz="1700" b="1" u="sng" dirty="0"/>
              <a:t>sistemas permanentes de </a:t>
            </a:r>
            <a:r>
              <a:rPr lang="es-ES" sz="1700" b="1" u="sng" dirty="0" smtClean="0"/>
              <a:t>autocontrol</a:t>
            </a:r>
            <a:r>
              <a:rPr lang="es-ES" sz="1700" u="sng" dirty="0" smtClean="0"/>
              <a:t>, </a:t>
            </a:r>
            <a:r>
              <a:rPr lang="es-ES" sz="1700" dirty="0" smtClean="0"/>
              <a:t>teniendo </a:t>
            </a:r>
            <a:r>
              <a:rPr lang="es-ES" sz="1700" dirty="0"/>
              <a:t>en cuenta la naturaleza del alimento, los pasos y procesos posteriores a los que se va a </a:t>
            </a:r>
            <a:r>
              <a:rPr lang="es-ES" sz="1700" dirty="0" smtClean="0"/>
              <a:t>someter el </a:t>
            </a:r>
            <a:r>
              <a:rPr lang="es-ES" sz="1700" dirty="0"/>
              <a:t>alimento y el tamaño del establecimiento</a:t>
            </a:r>
            <a:r>
              <a:rPr lang="es-ES" sz="1700" dirty="0" smtClean="0"/>
              <a:t>.</a:t>
            </a:r>
            <a:endParaRPr lang="es-ES" sz="1700" dirty="0"/>
          </a:p>
          <a:p>
            <a:pPr marL="0" indent="0">
              <a:buNone/>
            </a:pPr>
            <a:r>
              <a:rPr lang="es-ES" sz="1700" dirty="0"/>
              <a:t>2. Los procedimientos de autocontrol </a:t>
            </a:r>
            <a:r>
              <a:rPr lang="es-ES" sz="1700" u="sng" dirty="0"/>
              <a:t>se desarrollarán y aplicarán siguiendo los principios en que se </a:t>
            </a:r>
            <a:r>
              <a:rPr lang="es-ES" sz="1700" u="sng" dirty="0" smtClean="0"/>
              <a:t>basa el </a:t>
            </a:r>
            <a:r>
              <a:rPr lang="es-ES" sz="1700" b="1" u="sng" dirty="0"/>
              <a:t>sistema de análisis de peligros y puntos de control </a:t>
            </a:r>
            <a:r>
              <a:rPr lang="es-ES" sz="1700" b="1" u="sng" dirty="0" smtClean="0"/>
              <a:t>crítico</a:t>
            </a:r>
            <a:r>
              <a:rPr lang="es-ES" sz="1700" dirty="0" smtClean="0"/>
              <a:t>. (…)</a:t>
            </a:r>
          </a:p>
          <a:p>
            <a:pPr marL="0" indent="0">
              <a:buNone/>
            </a:pPr>
            <a:endParaRPr lang="es-ES" sz="1700" dirty="0" smtClean="0">
              <a:latin typeface="+mj-lt"/>
            </a:endParaRPr>
          </a:p>
          <a:p>
            <a:pPr marL="0" indent="0">
              <a:buNone/>
            </a:pPr>
            <a:r>
              <a:rPr lang="es-ES" sz="1700" b="1" dirty="0">
                <a:latin typeface="+mj-lt"/>
              </a:rPr>
              <a:t>Artículo 11. Guías de prácticas correctas de higiene (GPCH). </a:t>
            </a:r>
            <a:endParaRPr lang="es-ES" sz="1700" dirty="0">
              <a:latin typeface="+mj-lt"/>
            </a:endParaRPr>
          </a:p>
          <a:p>
            <a:pPr marL="0" indent="0">
              <a:buNone/>
            </a:pPr>
            <a:r>
              <a:rPr lang="es-ES" sz="1700" dirty="0" smtClean="0"/>
              <a:t>Los </a:t>
            </a:r>
            <a:r>
              <a:rPr lang="es-ES" sz="1700" dirty="0"/>
              <a:t>responsables de las empresas </a:t>
            </a:r>
            <a:r>
              <a:rPr lang="es-ES" sz="1700" b="1" dirty="0"/>
              <a:t>podrán utilizar voluntariamente las </a:t>
            </a:r>
            <a:r>
              <a:rPr lang="es-ES" sz="1700" b="1" dirty="0" smtClean="0"/>
              <a:t>GPCH</a:t>
            </a:r>
            <a:r>
              <a:rPr lang="es-ES" sz="1700" dirty="0" smtClean="0"/>
              <a:t>, </a:t>
            </a:r>
            <a:r>
              <a:rPr lang="es-ES" sz="1700" dirty="0"/>
              <a:t>como un medio para garantizar que cumplen las </a:t>
            </a:r>
            <a:r>
              <a:rPr lang="es-ES" sz="1700" dirty="0" smtClean="0"/>
              <a:t>normas (…)</a:t>
            </a:r>
            <a:endParaRPr lang="es-ES" sz="1700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1800" b="1" dirty="0"/>
              <a:t>REAL DECRETO 3484/2000, de 29 de diciembre, por el que se establecen las normas de higiene para la elaboración, distribución y comercio de comidas preparadas</a:t>
            </a: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6001032"/>
            <a:ext cx="1080119" cy="602484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469504" y="5603340"/>
            <a:ext cx="6694784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600" b="1" i="1" dirty="0" smtClean="0"/>
              <a:t>- El etiquetado </a:t>
            </a:r>
            <a:r>
              <a:rPr lang="es-ES" sz="1600" b="1" i="1" dirty="0" smtClean="0"/>
              <a:t>deben cumplirlo los</a:t>
            </a:r>
            <a:r>
              <a:rPr lang="es-ES" sz="1600" b="1" i="1" dirty="0" smtClean="0"/>
              <a:t> </a:t>
            </a:r>
            <a:r>
              <a:rPr lang="es-ES" sz="1600" b="1" i="1" dirty="0" smtClean="0"/>
              <a:t>Comercios que Elaboran y venden comida preparada ya envasada, y también los Cáterin que sirven a otros comercios. </a:t>
            </a:r>
          </a:p>
          <a:p>
            <a:r>
              <a:rPr lang="es-ES" sz="1600" b="1" i="1" dirty="0" smtClean="0"/>
              <a:t>- El Control (APPCC) sólo es necesario para establecimientos de Hostelería donde no puede entrar el público ni a comprar ni a consumir (Industriales)</a:t>
            </a:r>
            <a:endParaRPr lang="es-ES" sz="1600" i="1" dirty="0" smtClean="0"/>
          </a:p>
        </p:txBody>
      </p:sp>
      <p:sp>
        <p:nvSpPr>
          <p:cNvPr id="8" name="7 CuadroTexto"/>
          <p:cNvSpPr txBox="1"/>
          <p:nvPr/>
        </p:nvSpPr>
        <p:spPr>
          <a:xfrm>
            <a:off x="7092280" y="6569210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>
                <a:hlinkClick r:id="rId4"/>
              </a:rPr>
              <a:t>www.HosteleriayRestauracion.Org</a:t>
            </a:r>
            <a:endParaRPr lang="es-ES" sz="1000" i="1" dirty="0" smtClean="0"/>
          </a:p>
        </p:txBody>
      </p:sp>
    </p:spTree>
    <p:extLst>
      <p:ext uri="{BB962C8B-B14F-4D97-AF65-F5344CB8AC3E}">
        <p14:creationId xmlns:p14="http://schemas.microsoft.com/office/powerpoint/2010/main" val="1920046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123728" y="2636912"/>
            <a:ext cx="4572000" cy="266643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romanUcPeriod"/>
            </a:pPr>
            <a:r>
              <a:rPr lang="es-ES" sz="2800" b="1" dirty="0">
                <a:solidFill>
                  <a:prstClr val="black"/>
                </a:solidFill>
                <a:latin typeface="Tw Cen MT"/>
                <a:ea typeface="Calibri"/>
                <a:cs typeface="Times New Roman"/>
              </a:rPr>
              <a:t>Practicas Correctas de Higiene y guías para su aplicación (GPCH</a:t>
            </a:r>
            <a:r>
              <a:rPr lang="es-ES" sz="2800" b="1" dirty="0" smtClean="0">
                <a:solidFill>
                  <a:prstClr val="black"/>
                </a:solidFill>
                <a:latin typeface="Tw Cen MT"/>
                <a:ea typeface="Calibri"/>
                <a:cs typeface="Times New Roman"/>
              </a:rPr>
              <a:t>).</a:t>
            </a:r>
          </a:p>
          <a:p>
            <a:pPr marL="685800" lvl="0">
              <a:lnSpc>
                <a:spcPct val="115000"/>
              </a:lnSpc>
              <a:spcAft>
                <a:spcPts val="1000"/>
              </a:spcAft>
            </a:pPr>
            <a:endParaRPr lang="es-ES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685800" lvl="0">
              <a:lnSpc>
                <a:spcPct val="115000"/>
              </a:lnSpc>
              <a:spcAft>
                <a:spcPts val="1000"/>
              </a:spcAft>
            </a:pPr>
            <a:r>
              <a:rPr lang="es-ES" sz="2800" b="1" dirty="0" smtClean="0">
                <a:solidFill>
                  <a:prstClr val="black"/>
                </a:solidFill>
                <a:latin typeface="Tw Cen MT"/>
                <a:ea typeface="Calibri"/>
                <a:cs typeface="Times New Roman"/>
              </a:rPr>
              <a:t>II</a:t>
            </a:r>
            <a:r>
              <a:rPr lang="es-ES" sz="2800" b="1" dirty="0">
                <a:solidFill>
                  <a:prstClr val="black"/>
                </a:solidFill>
                <a:latin typeface="Tw Cen MT"/>
                <a:ea typeface="Calibri"/>
                <a:cs typeface="Times New Roman"/>
              </a:rPr>
              <a:t>. Sistema APPCC.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827584" y="1124744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/>
              <a:t>SISTEMA DE AUTOCONTROL </a:t>
            </a:r>
            <a:r>
              <a:rPr lang="es-ES" sz="2800" dirty="0" smtClean="0"/>
              <a:t>DE LA PRODUCCIÓN BASADO EN LOS PRINCIPIOS DEL APPCC:</a:t>
            </a:r>
            <a:endParaRPr lang="es-ES" sz="28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6001032"/>
            <a:ext cx="1080119" cy="602484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449480" y="5695243"/>
            <a:ext cx="6786815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600" b="1" i="1" dirty="0" smtClean="0"/>
              <a:t>- El Sistema de Autocontrol  (Plan APPCC) </a:t>
            </a:r>
            <a:r>
              <a:rPr lang="es-ES" sz="1600" i="1" dirty="0" smtClean="0"/>
              <a:t>es el requisito necesario para obtener </a:t>
            </a:r>
            <a:r>
              <a:rPr lang="es-ES" sz="1600" b="1" i="1" dirty="0" smtClean="0"/>
              <a:t>el RGSI (Registro Sanitario de </a:t>
            </a:r>
            <a:r>
              <a:rPr lang="es-ES" sz="1600" b="1" i="1" dirty="0" err="1" smtClean="0"/>
              <a:t>Industias</a:t>
            </a:r>
            <a:r>
              <a:rPr lang="es-ES" sz="1600" b="1" i="1" dirty="0" smtClean="0"/>
              <a:t> y Establecimientos Alimentarios)</a:t>
            </a:r>
          </a:p>
          <a:p>
            <a:r>
              <a:rPr lang="es-ES" sz="1600" b="1" i="1" dirty="0" smtClean="0"/>
              <a:t>- El Plan APPCC se divide en dos partes: GPCH y Sistema APPCC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7092280" y="6569210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>
                <a:hlinkClick r:id="rId4"/>
              </a:rPr>
              <a:t>www.HosteleriayRestauracion.Org</a:t>
            </a:r>
            <a:endParaRPr lang="es-ES" sz="1000" i="1" dirty="0" smtClean="0"/>
          </a:p>
        </p:txBody>
      </p:sp>
    </p:spTree>
    <p:extLst>
      <p:ext uri="{BB962C8B-B14F-4D97-AF65-F5344CB8AC3E}">
        <p14:creationId xmlns:p14="http://schemas.microsoft.com/office/powerpoint/2010/main" val="426691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259632" y="836712"/>
            <a:ext cx="6552728" cy="4852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400" dirty="0"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es-ES" sz="2400" dirty="0" smtClean="0">
                <a:ea typeface="Verdana" panose="020B0604030504040204" pitchFamily="34" charset="0"/>
                <a:cs typeface="Verdana" panose="020B0604030504040204" pitchFamily="34" charset="0"/>
              </a:rPr>
              <a:t>n sistema </a:t>
            </a:r>
            <a:r>
              <a:rPr lang="es-ES" sz="24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APPCC y unas prácticas correctas de higiene</a:t>
            </a:r>
            <a:r>
              <a:rPr lang="es-ES" sz="2400" dirty="0" smtClean="0">
                <a:ea typeface="Verdana" panose="020B0604030504040204" pitchFamily="34" charset="0"/>
                <a:cs typeface="Verdana" panose="020B0604030504040204" pitchFamily="34" charset="0"/>
              </a:rPr>
              <a:t> (PCH) precisan un “C</a:t>
            </a:r>
            <a:r>
              <a:rPr lang="es-ES" sz="24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onjunto de planes y documentos que </a:t>
            </a:r>
            <a:r>
              <a:rPr lang="es-ES" sz="2400" u="sng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establecen prácticas específicas, recursos y una secuencia de actividades a realizar</a:t>
            </a:r>
            <a:r>
              <a:rPr lang="es-ES" sz="24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”. </a:t>
            </a:r>
            <a:endParaRPr lang="es-ES" sz="24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4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Por ello es necesario en ambos casos:</a:t>
            </a:r>
            <a:endParaRPr lang="es-ES" sz="24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99160">
              <a:lnSpc>
                <a:spcPct val="115000"/>
              </a:lnSpc>
              <a:spcAft>
                <a:spcPts val="1000"/>
              </a:spcAft>
            </a:pPr>
            <a:r>
              <a:rPr lang="es-ES" sz="24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1. Documentación descriptiva.</a:t>
            </a:r>
            <a:endParaRPr lang="es-ES" sz="24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99160">
              <a:lnSpc>
                <a:spcPct val="115000"/>
              </a:lnSpc>
              <a:spcAft>
                <a:spcPts val="1000"/>
              </a:spcAft>
            </a:pPr>
            <a:r>
              <a:rPr lang="es-ES" sz="24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2. Registros que demuestren su aplicación y efectividad.</a:t>
            </a:r>
            <a:endParaRPr lang="es-ES" sz="24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99160">
              <a:lnSpc>
                <a:spcPct val="115000"/>
              </a:lnSpc>
              <a:spcAft>
                <a:spcPts val="1000"/>
              </a:spcAft>
            </a:pPr>
            <a:r>
              <a:rPr lang="es-ES" sz="24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3. Sistema de archivo de documentos y registros.</a:t>
            </a:r>
            <a:endParaRPr lang="es-ES" sz="24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6001032"/>
            <a:ext cx="1080119" cy="602484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7092280" y="6569210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>
                <a:hlinkClick r:id="rId3"/>
              </a:rPr>
              <a:t>www.HosteleriayRestauracion.Org</a:t>
            </a:r>
            <a:endParaRPr lang="es-ES" sz="1000" i="1" dirty="0" smtClean="0"/>
          </a:p>
        </p:txBody>
      </p:sp>
      <p:sp>
        <p:nvSpPr>
          <p:cNvPr id="8" name="7 Rectángulo"/>
          <p:cNvSpPr/>
          <p:nvPr/>
        </p:nvSpPr>
        <p:spPr>
          <a:xfrm>
            <a:off x="449480" y="5695243"/>
            <a:ext cx="6786815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600" b="1" i="1" dirty="0" smtClean="0"/>
              <a:t>- El Sistema de Autocontrol  (Plan APPCC) </a:t>
            </a:r>
            <a:r>
              <a:rPr lang="es-ES" sz="1600" i="1" dirty="0" smtClean="0"/>
              <a:t>es el requisito necesario para obtener </a:t>
            </a:r>
            <a:r>
              <a:rPr lang="es-ES" sz="1600" b="1" i="1" dirty="0" smtClean="0"/>
              <a:t>el RGSI (Registro Sanitario de </a:t>
            </a:r>
            <a:r>
              <a:rPr lang="es-ES" sz="1600" b="1" i="1" dirty="0" err="1" smtClean="0"/>
              <a:t>Industias</a:t>
            </a:r>
            <a:r>
              <a:rPr lang="es-ES" sz="1600" b="1" i="1" dirty="0" smtClean="0"/>
              <a:t> y Establecimientos Alimentarios)</a:t>
            </a:r>
          </a:p>
          <a:p>
            <a:r>
              <a:rPr lang="es-ES" sz="1600" b="1" i="1" dirty="0" smtClean="0"/>
              <a:t>- El Plan APPCC se divide en dos partes: GPCH y Sistema APPCC</a:t>
            </a:r>
          </a:p>
        </p:txBody>
      </p:sp>
    </p:spTree>
    <p:extLst>
      <p:ext uri="{BB962C8B-B14F-4D97-AF65-F5344CB8AC3E}">
        <p14:creationId xmlns:p14="http://schemas.microsoft.com/office/powerpoint/2010/main" val="3226621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8" y="260648"/>
            <a:ext cx="7992888" cy="598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romanUcPeriod"/>
            </a:pPr>
            <a:r>
              <a:rPr lang="es-ES" sz="2400" b="1" dirty="0" smtClean="0">
                <a:effectLst/>
                <a:ea typeface="Calibri"/>
                <a:cs typeface="Times New Roman"/>
              </a:rPr>
              <a:t>Practicas Correctas de Higiene y guías para su aplicación (GPCH).</a:t>
            </a:r>
            <a:endParaRPr lang="es-ES" sz="2400" dirty="0">
              <a:ea typeface="Calibri"/>
              <a:cs typeface="Times New Roman"/>
            </a:endParaRPr>
          </a:p>
          <a:p>
            <a:pPr marL="792480" indent="-3429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es-ES" b="1" dirty="0" smtClean="0">
                <a:effectLst/>
                <a:ea typeface="Calibri"/>
                <a:cs typeface="Times New Roman"/>
              </a:rPr>
              <a:t>Información básica:</a:t>
            </a:r>
            <a:r>
              <a:rPr lang="es-ES" dirty="0" smtClean="0">
                <a:effectLst/>
                <a:ea typeface="Calibri"/>
                <a:cs typeface="Times New Roman"/>
              </a:rPr>
              <a:t> equipo de trabajo o persona que ha elaborado la documentación, </a:t>
            </a:r>
            <a:r>
              <a:rPr lang="es-ES" u="sng" dirty="0" smtClean="0">
                <a:effectLst/>
                <a:ea typeface="Calibri"/>
                <a:cs typeface="Times New Roman"/>
              </a:rPr>
              <a:t>planos o esquema de planta </a:t>
            </a:r>
            <a:r>
              <a:rPr lang="es-ES" dirty="0" smtClean="0">
                <a:effectLst/>
                <a:ea typeface="Calibri"/>
                <a:cs typeface="Times New Roman"/>
              </a:rPr>
              <a:t>y firma del responsable del establecimiento alimentario.</a:t>
            </a:r>
          </a:p>
          <a:p>
            <a:pPr marL="792480" indent="-342900">
              <a:lnSpc>
                <a:spcPct val="115000"/>
              </a:lnSpc>
              <a:spcAft>
                <a:spcPts val="1000"/>
              </a:spcAft>
              <a:buFontTx/>
              <a:buAutoNum type="arabicPeriod"/>
            </a:pPr>
            <a:r>
              <a:rPr lang="es-ES" b="1" dirty="0" smtClean="0">
                <a:effectLst/>
                <a:ea typeface="Calibri"/>
                <a:cs typeface="Times New Roman"/>
              </a:rPr>
              <a:t>Condiciones aplicables a los productos:</a:t>
            </a:r>
            <a:r>
              <a:rPr lang="es-ES" dirty="0" smtClean="0">
                <a:effectLst/>
                <a:ea typeface="Calibri"/>
                <a:cs typeface="Times New Roman"/>
              </a:rPr>
              <a:t> denominación y composición, características de seguridad del producto (materias primas, productos finales), detalles. Importantes </a:t>
            </a:r>
          </a:p>
          <a:p>
            <a:pPr marL="1249680" lvl="1" indent="-342900">
              <a:lnSpc>
                <a:spcPct val="115000"/>
              </a:lnSpc>
              <a:spcAft>
                <a:spcPts val="1000"/>
              </a:spcAft>
              <a:buFontTx/>
              <a:buAutoNum type="arabicPeriod"/>
            </a:pPr>
            <a:r>
              <a:rPr lang="es-ES" u="sng" dirty="0" smtClean="0">
                <a:effectLst/>
                <a:ea typeface="Calibri"/>
                <a:cs typeface="Times New Roman"/>
              </a:rPr>
              <a:t>el proceso y tecnología utilizados, </a:t>
            </a:r>
          </a:p>
          <a:p>
            <a:pPr marL="1249680" lvl="1" indent="-342900">
              <a:lnSpc>
                <a:spcPct val="115000"/>
              </a:lnSpc>
              <a:spcAft>
                <a:spcPts val="1000"/>
              </a:spcAft>
              <a:buFontTx/>
              <a:buAutoNum type="arabicPeriod"/>
            </a:pPr>
            <a:r>
              <a:rPr lang="es-ES" u="sng" dirty="0" smtClean="0">
                <a:effectLst/>
                <a:ea typeface="Calibri"/>
                <a:cs typeface="Times New Roman"/>
              </a:rPr>
              <a:t>presentación y tipo de envasado</a:t>
            </a:r>
            <a:r>
              <a:rPr lang="es-ES" dirty="0" smtClean="0">
                <a:effectLst/>
                <a:ea typeface="Calibri"/>
                <a:cs typeface="Times New Roman"/>
              </a:rPr>
              <a:t>, </a:t>
            </a:r>
          </a:p>
          <a:p>
            <a:pPr marL="1249680" lvl="1" indent="-342900">
              <a:lnSpc>
                <a:spcPct val="115000"/>
              </a:lnSpc>
              <a:spcAft>
                <a:spcPts val="1000"/>
              </a:spcAft>
              <a:buFontTx/>
              <a:buAutoNum type="arabicPeriod"/>
            </a:pPr>
            <a:r>
              <a:rPr lang="es-ES" u="sng" dirty="0" smtClean="0">
                <a:effectLst/>
                <a:ea typeface="Calibri"/>
                <a:cs typeface="Times New Roman"/>
              </a:rPr>
              <a:t>condiciones de almacenamiento y distribución, </a:t>
            </a:r>
          </a:p>
          <a:p>
            <a:pPr marL="1249680" lvl="1" indent="-342900">
              <a:lnSpc>
                <a:spcPct val="115000"/>
              </a:lnSpc>
              <a:spcAft>
                <a:spcPts val="1000"/>
              </a:spcAft>
              <a:buFontTx/>
              <a:buAutoNum type="arabicPeriod"/>
            </a:pPr>
            <a:r>
              <a:rPr lang="es-ES" u="sng" dirty="0" smtClean="0">
                <a:effectLst/>
                <a:ea typeface="Calibri"/>
                <a:cs typeface="Times New Roman"/>
              </a:rPr>
              <a:t>vida útil de los productos.</a:t>
            </a:r>
            <a:endParaRPr lang="es-ES" dirty="0" smtClean="0">
              <a:effectLst/>
              <a:ea typeface="Calibri"/>
              <a:cs typeface="Times New Roman"/>
            </a:endParaRPr>
          </a:p>
          <a:p>
            <a:pPr marL="792480" indent="-3429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es-ES" b="1" dirty="0" smtClean="0">
                <a:effectLst/>
                <a:ea typeface="Calibri"/>
                <a:cs typeface="Times New Roman"/>
              </a:rPr>
              <a:t>Uso esperado</a:t>
            </a:r>
            <a:r>
              <a:rPr lang="es-ES" dirty="0" smtClean="0">
                <a:effectLst/>
                <a:ea typeface="Calibri"/>
                <a:cs typeface="Times New Roman"/>
              </a:rPr>
              <a:t> y población de destino: referido a los productos alimenticios comercializados.</a:t>
            </a:r>
            <a:endParaRPr lang="es-ES" sz="1600" dirty="0" smtClean="0">
              <a:ea typeface="Calibri"/>
              <a:cs typeface="Times New Roman"/>
            </a:endParaRPr>
          </a:p>
          <a:p>
            <a:pPr marL="792480" indent="-342900">
              <a:lnSpc>
                <a:spcPct val="115000"/>
              </a:lnSpc>
              <a:spcAft>
                <a:spcPts val="1000"/>
              </a:spcAft>
              <a:buAutoNum type="arabicPeriod"/>
            </a:pPr>
            <a:endParaRPr lang="es-ES" dirty="0" smtClean="0">
              <a:effectLst/>
              <a:latin typeface="Tw Cen MT"/>
              <a:ea typeface="Calibri"/>
              <a:cs typeface="Times New Roman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6001032"/>
            <a:ext cx="1080119" cy="602484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479376" y="5791027"/>
            <a:ext cx="6828928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600" b="1" i="1" dirty="0" smtClean="0"/>
              <a:t>A determinados Cáterin, con poco volumen de negocio, es posible que Sanidad les permita trabajar con una Guía de Prácticas Correctas en Higiene, y sólo con ésta le asigne un número de RSI, evitándoles hacer el sistema APPCC  </a:t>
            </a:r>
            <a:endParaRPr lang="es-ES" sz="1600" i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7092280" y="6569210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>
                <a:hlinkClick r:id="rId3"/>
              </a:rPr>
              <a:t>www.HosteleriayRestauracion.Org</a:t>
            </a:r>
            <a:endParaRPr lang="es-ES" sz="1000" i="1" dirty="0" smtClean="0"/>
          </a:p>
        </p:txBody>
      </p:sp>
    </p:spTree>
    <p:extLst>
      <p:ext uri="{BB962C8B-B14F-4D97-AF65-F5344CB8AC3E}">
        <p14:creationId xmlns:p14="http://schemas.microsoft.com/office/powerpoint/2010/main" val="2533913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99592" y="836712"/>
            <a:ext cx="7272808" cy="489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 lvl="0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solidFill>
                  <a:prstClr val="black"/>
                </a:solidFill>
                <a:latin typeface="Tw Cen MT"/>
                <a:ea typeface="Calibri"/>
                <a:cs typeface="Times New Roman"/>
              </a:rPr>
              <a:t>4. Formación de trabajadores:</a:t>
            </a:r>
            <a:r>
              <a:rPr lang="es-ES" dirty="0">
                <a:solidFill>
                  <a:prstClr val="black"/>
                </a:solidFill>
                <a:latin typeface="Tw Cen MT"/>
                <a:ea typeface="Calibri"/>
                <a:cs typeface="Times New Roman"/>
              </a:rPr>
              <a:t> responsables del diseño y ejecución de las actividades formativas, actividades a realizar y contenidos, medidas de control y registros</a:t>
            </a:r>
            <a:r>
              <a:rPr lang="es-ES" dirty="0" smtClean="0">
                <a:solidFill>
                  <a:prstClr val="black"/>
                </a:solidFill>
                <a:latin typeface="Tw Cen MT"/>
                <a:ea typeface="Calibri"/>
                <a:cs typeface="Times New Roman"/>
              </a:rPr>
              <a:t>.</a:t>
            </a:r>
          </a:p>
          <a:p>
            <a:pPr marL="449580" lvl="0">
              <a:lnSpc>
                <a:spcPct val="115000"/>
              </a:lnSpc>
              <a:spcAft>
                <a:spcPts val="1000"/>
              </a:spcAft>
            </a:pPr>
            <a:endParaRPr lang="es-ES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449580" lvl="0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solidFill>
                  <a:prstClr val="black"/>
                </a:solidFill>
                <a:latin typeface="Tw Cen MT"/>
                <a:ea typeface="Calibri"/>
                <a:cs typeface="Times New Roman"/>
              </a:rPr>
              <a:t>5. Condiciones y mantenimiento de locales</a:t>
            </a:r>
            <a:r>
              <a:rPr lang="es-ES" dirty="0">
                <a:solidFill>
                  <a:prstClr val="black"/>
                </a:solidFill>
                <a:latin typeface="Tw Cen MT"/>
                <a:ea typeface="Calibri"/>
                <a:cs typeface="Times New Roman"/>
              </a:rPr>
              <a:t>, instalaciones y equipos: condiciones de los establecimientos, actividades a realizar, medidas de control y registros</a:t>
            </a:r>
            <a:r>
              <a:rPr lang="es-ES" dirty="0" smtClean="0">
                <a:solidFill>
                  <a:prstClr val="black"/>
                </a:solidFill>
                <a:latin typeface="Tw Cen MT"/>
                <a:ea typeface="Calibri"/>
                <a:cs typeface="Times New Roman"/>
              </a:rPr>
              <a:t>.</a:t>
            </a:r>
          </a:p>
          <a:p>
            <a:pPr marL="449580" lvl="0">
              <a:lnSpc>
                <a:spcPct val="115000"/>
              </a:lnSpc>
              <a:spcAft>
                <a:spcPts val="1000"/>
              </a:spcAft>
            </a:pPr>
            <a:endParaRPr lang="es-ES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449580" lvl="0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solidFill>
                  <a:prstClr val="black"/>
                </a:solidFill>
                <a:latin typeface="Tw Cen MT"/>
                <a:ea typeface="Calibri"/>
                <a:cs typeface="Times New Roman"/>
              </a:rPr>
              <a:t>6. Limpieza y desinfección:</a:t>
            </a:r>
            <a:r>
              <a:rPr lang="es-ES" dirty="0">
                <a:solidFill>
                  <a:prstClr val="black"/>
                </a:solidFill>
                <a:latin typeface="Tw Cen MT"/>
                <a:ea typeface="Calibri"/>
                <a:cs typeface="Times New Roman"/>
              </a:rPr>
              <a:t> responsables, actividades a realizar, medidas de control y registros</a:t>
            </a:r>
            <a:r>
              <a:rPr lang="es-ES" dirty="0" smtClean="0">
                <a:solidFill>
                  <a:prstClr val="black"/>
                </a:solidFill>
                <a:latin typeface="Tw Cen MT"/>
                <a:ea typeface="Calibri"/>
                <a:cs typeface="Times New Roman"/>
              </a:rPr>
              <a:t>.</a:t>
            </a:r>
          </a:p>
          <a:p>
            <a:pPr marL="449580" lvl="0">
              <a:lnSpc>
                <a:spcPct val="115000"/>
              </a:lnSpc>
              <a:spcAft>
                <a:spcPts val="1000"/>
              </a:spcAft>
            </a:pPr>
            <a:endParaRPr lang="es-ES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449580" lvl="0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solidFill>
                  <a:prstClr val="black"/>
                </a:solidFill>
                <a:latin typeface="Tw Cen MT"/>
                <a:ea typeface="Calibri"/>
                <a:cs typeface="Times New Roman"/>
              </a:rPr>
              <a:t>7. Contra de plagas</a:t>
            </a:r>
            <a:r>
              <a:rPr lang="es-ES" dirty="0">
                <a:solidFill>
                  <a:prstClr val="black"/>
                </a:solidFill>
                <a:latin typeface="Tw Cen MT"/>
                <a:ea typeface="Calibri"/>
                <a:cs typeface="Times New Roman"/>
              </a:rPr>
              <a:t>: responsables, actividades a realizar, medidas de control y registros</a:t>
            </a:r>
            <a:r>
              <a:rPr lang="es-ES" dirty="0" smtClean="0">
                <a:solidFill>
                  <a:prstClr val="black"/>
                </a:solidFill>
                <a:latin typeface="Tw Cen MT"/>
                <a:ea typeface="Calibri"/>
                <a:cs typeface="Times New Roman"/>
              </a:rPr>
              <a:t>.</a:t>
            </a:r>
            <a:endParaRPr lang="es-ES" sz="16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6001032"/>
            <a:ext cx="1080119" cy="602484"/>
          </a:xfrm>
          <a:prstGeom prst="rect">
            <a:avLst/>
          </a:prstGeom>
        </p:spPr>
      </p:pic>
      <p:sp>
        <p:nvSpPr>
          <p:cNvPr id="9" name="8 Rectángulo"/>
          <p:cNvSpPr/>
          <p:nvPr/>
        </p:nvSpPr>
        <p:spPr>
          <a:xfrm>
            <a:off x="479376" y="5772519"/>
            <a:ext cx="6828928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600" b="1" i="1" dirty="0" smtClean="0"/>
              <a:t>A determinados Cáterin, con poco volumen de negocio, es posible que Sanidad les permita trabajar con una Guía de Prácticas Correctas en Higiene, y sólo con ésta le asigne un número de RSI, evitándoles hacer el sistema APPCC  </a:t>
            </a:r>
            <a:endParaRPr lang="es-ES" sz="1600" i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7092280" y="6569210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i="1" dirty="0" smtClean="0">
                <a:hlinkClick r:id="rId3"/>
              </a:rPr>
              <a:t>www.HosteleriayRestauracion.Org</a:t>
            </a:r>
            <a:endParaRPr lang="es-ES" sz="1000" i="1" dirty="0" smtClean="0"/>
          </a:p>
        </p:txBody>
      </p:sp>
    </p:spTree>
    <p:extLst>
      <p:ext uri="{BB962C8B-B14F-4D97-AF65-F5344CB8AC3E}">
        <p14:creationId xmlns:p14="http://schemas.microsoft.com/office/powerpoint/2010/main" val="29527049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1719</Words>
  <Application>Microsoft Office PowerPoint</Application>
  <PresentationFormat>Presentación en pantalla (4:3)</PresentationFormat>
  <Paragraphs>110</Paragraphs>
  <Slides>12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 NORMA DE ELABORACIÓN DE COMIDAS PREPARADAS y AUTOCONTROL DE LA PRODUCCIÓN ALIMENTARIA BASADO EN LOS PRINCIPIOS DEL APPCC. </vt:lpstr>
      <vt:lpstr>REAL DECRETO 3484/2000, de 29 de diciembre, por el que se establecen las normas de higiene para la elaboración, distribución y comercio de comidas preparadas</vt:lpstr>
      <vt:lpstr>REAL DECRETO 3484/2000, de 29 de diciembre, por el que se establecen las normas de higiene para la elaboración, distribución y comercio de comidas preparadas</vt:lpstr>
      <vt:lpstr>REAL DECRETO 3484/2000, de 29 de diciembre, por el que se establecen las normas de higiene para la elaboración, distribución y comercio de comidas preparadas</vt:lpstr>
      <vt:lpstr>REAL DECRETO 3484/2000, de 29 de diciembre, por el que se establecen las normas de higiene para la elaboración, distribución y comercio de comidas preparadas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Cocim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REQUISITOS PARA LA APLICACIÓN DE EN UN SISTEMA DE AUTOCONTROL DE LA PRODUCCIÓN ALIMENTARIA BASADO EN LOS PRINCIPIOS DEL APPCC.</dc:title>
  <dc:creator>Diego Bellosillo</dc:creator>
  <cp:lastModifiedBy>Diego Bellosillo</cp:lastModifiedBy>
  <cp:revision>35</cp:revision>
  <dcterms:created xsi:type="dcterms:W3CDTF">2017-03-24T08:36:04Z</dcterms:created>
  <dcterms:modified xsi:type="dcterms:W3CDTF">2017-07-20T10:43:36Z</dcterms:modified>
</cp:coreProperties>
</file>